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  <p:sldMasterId id="2147483651" r:id="rId2"/>
    <p:sldMasterId id="2147483659" r:id="rId3"/>
    <p:sldMasterId id="2147483661" r:id="rId4"/>
    <p:sldMasterId id="2147483663" r:id="rId5"/>
  </p:sldMasterIdLst>
  <p:notesMasterIdLst>
    <p:notesMasterId r:id="rId18"/>
  </p:notesMasterIdLst>
  <p:sldIdLst>
    <p:sldId id="256" r:id="rId6"/>
    <p:sldId id="314" r:id="rId7"/>
    <p:sldId id="304" r:id="rId8"/>
    <p:sldId id="306" r:id="rId9"/>
    <p:sldId id="318" r:id="rId10"/>
    <p:sldId id="307" r:id="rId11"/>
    <p:sldId id="308" r:id="rId12"/>
    <p:sldId id="317" r:id="rId13"/>
    <p:sldId id="311" r:id="rId14"/>
    <p:sldId id="319" r:id="rId15"/>
    <p:sldId id="312" r:id="rId16"/>
    <p:sldId id="313" r:id="rId1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CCECFF"/>
    <a:srgbClr val="FD1B03"/>
    <a:srgbClr val="830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66" d="100"/>
          <a:sy n="66" d="100"/>
        </p:scale>
        <p:origin x="-142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20"/>
      <c:rotY val="3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area3D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education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Лист1!$B$2:$B$20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57088</c:v>
                </c:pt>
                <c:pt idx="3">
                  <c:v>72351</c:v>
                </c:pt>
                <c:pt idx="4">
                  <c:v>76000</c:v>
                </c:pt>
                <c:pt idx="5">
                  <c:v>71182</c:v>
                </c:pt>
                <c:pt idx="6">
                  <c:v>67200</c:v>
                </c:pt>
                <c:pt idx="7">
                  <c:v>63255</c:v>
                </c:pt>
                <c:pt idx="8">
                  <c:v>56360</c:v>
                </c:pt>
                <c:pt idx="9">
                  <c:v>53320</c:v>
                </c:pt>
                <c:pt idx="10">
                  <c:v>44165</c:v>
                </c:pt>
                <c:pt idx="11">
                  <c:v>36492</c:v>
                </c:pt>
                <c:pt idx="12">
                  <c:v>10531</c:v>
                </c:pt>
                <c:pt idx="13">
                  <c:v>3446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plant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Лист1!$C$2:$C$20</c:f>
              <c:numCache>
                <c:formatCode>General</c:formatCode>
                <c:ptCount val="19"/>
                <c:pt idx="0">
                  <c:v>97791</c:v>
                </c:pt>
                <c:pt idx="1">
                  <c:v>88942</c:v>
                </c:pt>
                <c:pt idx="2">
                  <c:v>106020</c:v>
                </c:pt>
                <c:pt idx="3">
                  <c:v>91971</c:v>
                </c:pt>
                <c:pt idx="4">
                  <c:v>98000</c:v>
                </c:pt>
                <c:pt idx="5">
                  <c:v>88364</c:v>
                </c:pt>
                <c:pt idx="6">
                  <c:v>78639</c:v>
                </c:pt>
                <c:pt idx="7">
                  <c:v>77539</c:v>
                </c:pt>
                <c:pt idx="8">
                  <c:v>73851</c:v>
                </c:pt>
                <c:pt idx="9">
                  <c:v>69189</c:v>
                </c:pt>
                <c:pt idx="10">
                  <c:v>66897</c:v>
                </c:pt>
                <c:pt idx="11">
                  <c:v>60590</c:v>
                </c:pt>
                <c:pt idx="12">
                  <c:v>59427</c:v>
                </c:pt>
                <c:pt idx="13">
                  <c:v>55139</c:v>
                </c:pt>
                <c:pt idx="14">
                  <c:v>36288</c:v>
                </c:pt>
                <c:pt idx="15">
                  <c:v>24500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mall</c:v>
                </c:pt>
              </c:strCache>
            </c:strRef>
          </c:tx>
          <c:spPr>
            <a:solidFill>
              <a:schemeClr val="bg1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Лист1!$D$2:$D$20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12263</c:v>
                </c:pt>
                <c:pt idx="4">
                  <c:v>16000</c:v>
                </c:pt>
                <c:pt idx="5">
                  <c:v>40909</c:v>
                </c:pt>
                <c:pt idx="6">
                  <c:v>46468</c:v>
                </c:pt>
                <c:pt idx="7">
                  <c:v>48292</c:v>
                </c:pt>
                <c:pt idx="8">
                  <c:v>55064</c:v>
                </c:pt>
                <c:pt idx="9">
                  <c:v>59668</c:v>
                </c:pt>
                <c:pt idx="10">
                  <c:v>65598</c:v>
                </c:pt>
                <c:pt idx="11">
                  <c:v>70918</c:v>
                </c:pt>
                <c:pt idx="12">
                  <c:v>76729</c:v>
                </c:pt>
                <c:pt idx="13">
                  <c:v>80985</c:v>
                </c:pt>
                <c:pt idx="14">
                  <c:v>81648</c:v>
                </c:pt>
                <c:pt idx="15">
                  <c:v>80500</c:v>
                </c:pt>
                <c:pt idx="16">
                  <c:v>86438</c:v>
                </c:pt>
                <c:pt idx="17">
                  <c:v>71350</c:v>
                </c:pt>
                <c:pt idx="18">
                  <c:v>43750</c:v>
                </c:pt>
              </c:numCache>
            </c:numRef>
          </c:val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office</c:v>
                </c:pt>
              </c:strCache>
            </c:strRef>
          </c:tx>
          <c:spPr>
            <a:solidFill>
              <a:schemeClr val="tx1"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Лист1!$E$2:$E$20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21204</c:v>
                </c:pt>
                <c:pt idx="3">
                  <c:v>40467</c:v>
                </c:pt>
                <c:pt idx="4">
                  <c:v>61000</c:v>
                </c:pt>
                <c:pt idx="5">
                  <c:v>72000</c:v>
                </c:pt>
                <c:pt idx="6">
                  <c:v>70060</c:v>
                </c:pt>
                <c:pt idx="7">
                  <c:v>77539</c:v>
                </c:pt>
                <c:pt idx="8">
                  <c:v>73851</c:v>
                </c:pt>
                <c:pt idx="9">
                  <c:v>69824</c:v>
                </c:pt>
                <c:pt idx="10">
                  <c:v>66897</c:v>
                </c:pt>
                <c:pt idx="11">
                  <c:v>57836</c:v>
                </c:pt>
                <c:pt idx="12">
                  <c:v>53409</c:v>
                </c:pt>
                <c:pt idx="13">
                  <c:v>41354</c:v>
                </c:pt>
                <c:pt idx="14">
                  <c:v>21168</c:v>
                </c:pt>
                <c:pt idx="15">
                  <c:v>4667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4"/>
          <c:order val="4"/>
          <c:tx>
            <c:strRef>
              <c:f>Лист1!$F$1</c:f>
              <c:strCache>
                <c:ptCount val="1"/>
                <c:pt idx="0">
                  <c:v>sport</c:v>
                </c:pt>
              </c:strCache>
            </c:strRef>
          </c:tx>
          <c:spPr>
            <a:solidFill>
              <a:srgbClr val="E7758D">
                <a:alpha val="70000"/>
              </a:srgb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Лист1!$F$2:$F$20</c:f>
              <c:numCache>
                <c:formatCode>General</c:formatCode>
                <c:ptCount val="19"/>
                <c:pt idx="0">
                  <c:v>26328</c:v>
                </c:pt>
                <c:pt idx="1">
                  <c:v>74118</c:v>
                </c:pt>
                <c:pt idx="2">
                  <c:v>78292</c:v>
                </c:pt>
                <c:pt idx="3">
                  <c:v>72351</c:v>
                </c:pt>
                <c:pt idx="4">
                  <c:v>68000</c:v>
                </c:pt>
                <c:pt idx="5">
                  <c:v>63818</c:v>
                </c:pt>
                <c:pt idx="6">
                  <c:v>57907</c:v>
                </c:pt>
                <c:pt idx="7">
                  <c:v>55774</c:v>
                </c:pt>
                <c:pt idx="8">
                  <c:v>52473</c:v>
                </c:pt>
                <c:pt idx="9">
                  <c:v>48242</c:v>
                </c:pt>
                <c:pt idx="10">
                  <c:v>46114</c:v>
                </c:pt>
                <c:pt idx="11">
                  <c:v>46820</c:v>
                </c:pt>
                <c:pt idx="12">
                  <c:v>45135</c:v>
                </c:pt>
                <c:pt idx="13">
                  <c:v>32739</c:v>
                </c:pt>
                <c:pt idx="14">
                  <c:v>26208</c:v>
                </c:pt>
                <c:pt idx="15">
                  <c:v>5833</c:v>
                </c:pt>
                <c:pt idx="16">
                  <c:v>1330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5"/>
          <c:order val="5"/>
          <c:tx>
            <c:strRef>
              <c:f>Лист1!$G$1</c:f>
              <c:strCache>
                <c:ptCount val="1"/>
                <c:pt idx="0">
                  <c:v>hospital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Лист1!$G$2:$G$20</c:f>
              <c:numCache>
                <c:formatCode>General</c:formatCode>
                <c:ptCount val="19"/>
                <c:pt idx="0">
                  <c:v>18806</c:v>
                </c:pt>
                <c:pt idx="1">
                  <c:v>108706</c:v>
                </c:pt>
                <c:pt idx="2">
                  <c:v>101127</c:v>
                </c:pt>
                <c:pt idx="3">
                  <c:v>99329</c:v>
                </c:pt>
                <c:pt idx="4">
                  <c:v>89000</c:v>
                </c:pt>
                <c:pt idx="5">
                  <c:v>87546</c:v>
                </c:pt>
                <c:pt idx="6">
                  <c:v>80783</c:v>
                </c:pt>
                <c:pt idx="7">
                  <c:v>78899</c:v>
                </c:pt>
                <c:pt idx="8">
                  <c:v>78386</c:v>
                </c:pt>
                <c:pt idx="9">
                  <c:v>78076</c:v>
                </c:pt>
                <c:pt idx="10">
                  <c:v>79237</c:v>
                </c:pt>
                <c:pt idx="11">
                  <c:v>80558</c:v>
                </c:pt>
                <c:pt idx="12">
                  <c:v>82747</c:v>
                </c:pt>
                <c:pt idx="13">
                  <c:v>87016</c:v>
                </c:pt>
                <c:pt idx="14">
                  <c:v>89712</c:v>
                </c:pt>
                <c:pt idx="15">
                  <c:v>98000</c:v>
                </c:pt>
                <c:pt idx="16">
                  <c:v>97077</c:v>
                </c:pt>
                <c:pt idx="17">
                  <c:v>62241</c:v>
                </c:pt>
                <c:pt idx="18">
                  <c:v>43750</c:v>
                </c:pt>
              </c:numCache>
            </c:numRef>
          </c:val>
        </c:ser>
        <c:ser>
          <c:idx val="6"/>
          <c:order val="6"/>
          <c:tx>
            <c:strRef>
              <c:f>Лист1!$H$1</c:f>
              <c:strCache>
                <c:ptCount val="1"/>
                <c:pt idx="0">
                  <c:v>stations</c:v>
                </c:pt>
              </c:strCache>
            </c:strRef>
          </c:tx>
          <c:spPr>
            <a:solidFill>
              <a:schemeClr val="accent5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Лист1!$H$2:$H$20</c:f>
              <c:numCache>
                <c:formatCode>General</c:formatCode>
                <c:ptCount val="19"/>
                <c:pt idx="0">
                  <c:v>3761</c:v>
                </c:pt>
                <c:pt idx="1">
                  <c:v>39530</c:v>
                </c:pt>
                <c:pt idx="2">
                  <c:v>35884</c:v>
                </c:pt>
                <c:pt idx="3">
                  <c:v>45372</c:v>
                </c:pt>
                <c:pt idx="4">
                  <c:v>48000</c:v>
                </c:pt>
                <c:pt idx="5">
                  <c:v>49091</c:v>
                </c:pt>
                <c:pt idx="6">
                  <c:v>49328</c:v>
                </c:pt>
                <c:pt idx="7">
                  <c:v>51012</c:v>
                </c:pt>
                <c:pt idx="8">
                  <c:v>52473</c:v>
                </c:pt>
                <c:pt idx="9">
                  <c:v>53955</c:v>
                </c:pt>
                <c:pt idx="10">
                  <c:v>56505</c:v>
                </c:pt>
                <c:pt idx="11">
                  <c:v>59902</c:v>
                </c:pt>
                <c:pt idx="12">
                  <c:v>65445</c:v>
                </c:pt>
                <c:pt idx="13">
                  <c:v>69785</c:v>
                </c:pt>
                <c:pt idx="14">
                  <c:v>79632</c:v>
                </c:pt>
                <c:pt idx="15">
                  <c:v>82834</c:v>
                </c:pt>
                <c:pt idx="16">
                  <c:v>74470</c:v>
                </c:pt>
                <c:pt idx="17">
                  <c:v>77422</c:v>
                </c:pt>
                <c:pt idx="18">
                  <c:v>70000</c:v>
                </c:pt>
              </c:numCache>
            </c:numRef>
          </c:val>
        </c:ser>
        <c:ser>
          <c:idx val="7"/>
          <c:order val="7"/>
          <c:tx>
            <c:strRef>
              <c:f>Лист1!$I$1</c:f>
              <c:strCache>
                <c:ptCount val="1"/>
                <c:pt idx="0">
                  <c:v>entertaiment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Лист1!$I$2:$I$20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3000</c:v>
                </c:pt>
                <c:pt idx="5">
                  <c:v>4091</c:v>
                </c:pt>
                <c:pt idx="6">
                  <c:v>15728</c:v>
                </c:pt>
                <c:pt idx="7">
                  <c:v>16324</c:v>
                </c:pt>
                <c:pt idx="8">
                  <c:v>23969</c:v>
                </c:pt>
                <c:pt idx="9">
                  <c:v>27930</c:v>
                </c:pt>
                <c:pt idx="10">
                  <c:v>30526</c:v>
                </c:pt>
                <c:pt idx="11">
                  <c:v>35803</c:v>
                </c:pt>
                <c:pt idx="12">
                  <c:v>42126</c:v>
                </c:pt>
                <c:pt idx="13">
                  <c:v>49969</c:v>
                </c:pt>
                <c:pt idx="14">
                  <c:v>58464</c:v>
                </c:pt>
                <c:pt idx="15">
                  <c:v>68834</c:v>
                </c:pt>
                <c:pt idx="16">
                  <c:v>77130</c:v>
                </c:pt>
                <c:pt idx="17">
                  <c:v>81976</c:v>
                </c:pt>
                <c:pt idx="18">
                  <c:v>87500</c:v>
                </c:pt>
              </c:numCache>
            </c:numRef>
          </c:val>
        </c:ser>
        <c:ser>
          <c:idx val="8"/>
          <c:order val="8"/>
          <c:tx>
            <c:strRef>
              <c:f>Лист1!$J$1</c:f>
              <c:strCache>
                <c:ptCount val="1"/>
                <c:pt idx="0">
                  <c:v>attractions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Лист1!$J$2:$J$20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7364</c:v>
                </c:pt>
                <c:pt idx="6">
                  <c:v>21447</c:v>
                </c:pt>
                <c:pt idx="7">
                  <c:v>27887</c:v>
                </c:pt>
                <c:pt idx="8">
                  <c:v>31095</c:v>
                </c:pt>
                <c:pt idx="9">
                  <c:v>40625</c:v>
                </c:pt>
                <c:pt idx="10">
                  <c:v>44815</c:v>
                </c:pt>
                <c:pt idx="11">
                  <c:v>50951</c:v>
                </c:pt>
                <c:pt idx="12">
                  <c:v>58675</c:v>
                </c:pt>
                <c:pt idx="13">
                  <c:v>68062</c:v>
                </c:pt>
                <c:pt idx="14">
                  <c:v>78624</c:v>
                </c:pt>
                <c:pt idx="15">
                  <c:v>87500</c:v>
                </c:pt>
                <c:pt idx="16">
                  <c:v>90428</c:v>
                </c:pt>
                <c:pt idx="17">
                  <c:v>98675</c:v>
                </c:pt>
                <c:pt idx="18">
                  <c:v>98000</c:v>
                </c:pt>
              </c:numCache>
            </c:numRef>
          </c:val>
        </c:ser>
        <c:ser>
          <c:idx val="9"/>
          <c:order val="9"/>
          <c:tx>
            <c:strRef>
              <c:f>Лист1!$K$1</c:f>
              <c:strCache>
                <c:ptCount val="1"/>
                <c:pt idx="0">
                  <c:v>home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Лист1!$K$2:$K$20</c:f>
              <c:numCache>
                <c:formatCode>General</c:formatCode>
                <c:ptCount val="19"/>
                <c:pt idx="0">
                  <c:v>357315</c:v>
                </c:pt>
                <c:pt idx="1">
                  <c:v>192707</c:v>
                </c:pt>
                <c:pt idx="2">
                  <c:v>104389</c:v>
                </c:pt>
                <c:pt idx="3">
                  <c:v>69898</c:v>
                </c:pt>
                <c:pt idx="4">
                  <c:v>45000</c:v>
                </c:pt>
                <c:pt idx="5">
                  <c:v>19636</c:v>
                </c:pt>
                <c:pt idx="6">
                  <c:v>16443</c:v>
                </c:pt>
                <c:pt idx="7">
                  <c:v>7482</c:v>
                </c:pt>
                <c:pt idx="8">
                  <c:v>6478</c:v>
                </c:pt>
                <c:pt idx="9">
                  <c:v>3174</c:v>
                </c:pt>
                <c:pt idx="10">
                  <c:v>3247</c:v>
                </c:pt>
                <c:pt idx="11">
                  <c:v>4131</c:v>
                </c:pt>
                <c:pt idx="12">
                  <c:v>9779</c:v>
                </c:pt>
                <c:pt idx="13">
                  <c:v>15508</c:v>
                </c:pt>
                <c:pt idx="14">
                  <c:v>32256</c:v>
                </c:pt>
                <c:pt idx="15">
                  <c:v>51334</c:v>
                </c:pt>
                <c:pt idx="16">
                  <c:v>77130</c:v>
                </c:pt>
                <c:pt idx="17">
                  <c:v>112338</c:v>
                </c:pt>
                <c:pt idx="18">
                  <c:v>161001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6224128"/>
        <c:axId val="322579264"/>
        <c:axId val="130381696"/>
      </c:area3DChart>
      <c:catAx>
        <c:axId val="186224128"/>
        <c:scaling>
          <c:orientation val="minMax"/>
        </c:scaling>
        <c:delete val="0"/>
        <c:axPos val="b"/>
        <c:numFmt formatCode="h:mm" sourceLinked="1"/>
        <c:majorTickMark val="out"/>
        <c:minorTickMark val="none"/>
        <c:tickLblPos val="nextTo"/>
        <c:crossAx val="322579264"/>
        <c:crosses val="autoZero"/>
        <c:auto val="1"/>
        <c:lblAlgn val="ctr"/>
        <c:lblOffset val="100"/>
        <c:noMultiLvlLbl val="0"/>
      </c:catAx>
      <c:valAx>
        <c:axId val="322579264"/>
        <c:scaling>
          <c:orientation val="minMax"/>
        </c:scaling>
        <c:delete val="0"/>
        <c:axPos val="l"/>
        <c:majorGridlines/>
        <c:numFmt formatCode="General" sourceLinked="0"/>
        <c:majorTickMark val="out"/>
        <c:minorTickMark val="none"/>
        <c:tickLblPos val="nextTo"/>
        <c:crossAx val="186224128"/>
        <c:crosses val="autoZero"/>
        <c:crossBetween val="midCat"/>
      </c:valAx>
      <c:serAx>
        <c:axId val="130381696"/>
        <c:scaling>
          <c:orientation val="minMax"/>
        </c:scaling>
        <c:delete val="1"/>
        <c:axPos val="b"/>
        <c:majorTickMark val="out"/>
        <c:minorTickMark val="none"/>
        <c:tickLblPos val="nextTo"/>
        <c:crossAx val="322579264"/>
        <c:crosses val="autoZero"/>
      </c:serAx>
    </c:plotArea>
    <c:legend>
      <c:legendPos val="r"/>
      <c:layout/>
      <c:overlay val="0"/>
      <c:txPr>
        <a:bodyPr/>
        <a:lstStyle/>
        <a:p>
          <a:pPr rtl="0">
            <a:defRPr/>
          </a:pPr>
          <a:endParaRPr lang="ru-RU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media/hdphoto1.wdp>
</file>

<file path=ppt/media/image1.jpeg>
</file>

<file path=ppt/media/image10.jpeg>
</file>

<file path=ppt/media/image11.jpeg>
</file>

<file path=ppt/media/image12.gif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AF3306AC-562A-42C7-92B0-B16877B05DD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2047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25A40430-03AC-4398-AE27-41BADF644766}" type="slidenum">
              <a:rPr lang="ru-RU" smtClean="0"/>
              <a:pPr eaLnBrk="1" hangingPunct="1"/>
              <a:t>1</a:t>
            </a:fld>
            <a:endParaRPr lang="ru-RU" smtClean="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68363"/>
            <a:ext cx="5449888" cy="4087812"/>
          </a:xfrm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6425" y="5327650"/>
            <a:ext cx="5926138" cy="33432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www.rosatom.ru/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satom.ru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www.rosatom.ru/" TargetMode="Externa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93688"/>
            <a:ext cx="1674813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82613" y="2181225"/>
            <a:ext cx="7866062" cy="1223963"/>
          </a:xfrm>
          <a:ln/>
          <a:effectLst/>
        </p:spPr>
        <p:txBody>
          <a:bodyPr/>
          <a:lstStyle>
            <a:lvl1pPr>
              <a:defRPr sz="3400">
                <a:solidFill>
                  <a:schemeClr val="hlink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2613" y="3789363"/>
            <a:ext cx="6653212" cy="647700"/>
          </a:xfrm>
        </p:spPr>
        <p:txBody>
          <a:bodyPr anchor="ctr"/>
          <a:lstStyle>
            <a:lvl1pPr marL="0" indent="0"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60956214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779376-41EF-4893-8FF8-3DBAB7F496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998725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61ADCC-73ED-4381-84E7-14189DD50E6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675947"/>
      </p:ext>
    </p:extLst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93688"/>
            <a:ext cx="1674813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82613" y="2181225"/>
            <a:ext cx="7866062" cy="1223963"/>
          </a:xfrm>
          <a:ln/>
          <a:effectLst/>
        </p:spPr>
        <p:txBody>
          <a:bodyPr/>
          <a:lstStyle>
            <a:lvl1pPr>
              <a:defRPr sz="3400">
                <a:solidFill>
                  <a:schemeClr val="hlink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2613" y="3644900"/>
            <a:ext cx="6688137" cy="1008063"/>
          </a:xfr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71393761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5AD72-7C4E-414B-B714-854B6C72A2D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751082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C19777-48EE-484D-B203-2E16662ECA7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570968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4E2808-66B7-4359-B8D8-EA23CB98FDD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88774"/>
      </p:ext>
    </p:extLst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5276D0-BE3D-4A8F-821B-C1B2DA883E6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9810890"/>
      </p:ext>
    </p:extLst>
  </p:cSld>
  <p:clrMapOvr>
    <a:masterClrMapping/>
  </p:clrMapOvr>
  <p:transition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8397DA-5E4C-491E-912C-2B5F72CCF1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071427"/>
      </p:ext>
    </p:extLst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93C932-40F1-42AA-8EF8-E8A4EA5B3E7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139318"/>
      </p:ext>
    </p:extLst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4A39F3-EA2F-45BA-A9BE-D1DDD36D8A0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479559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770145-03E7-4BAE-BD9C-D63609D0ABE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372889"/>
      </p:ext>
    </p:extLst>
  </p:cSld>
  <p:clrMapOvr>
    <a:masterClrMapping/>
  </p:clrMapOvr>
  <p:transition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7A9C8-72B5-400E-8D67-6F01D6A9DE6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657886"/>
      </p:ext>
    </p:extLst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12B4A3-C72C-4B41-A307-21BCBA3DAA3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6074218"/>
      </p:ext>
    </p:extLst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B3804-7982-46CD-8C7D-E171FFE5640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410661"/>
      </p:ext>
    </p:extLst>
  </p:cSld>
  <p:clrMapOvr>
    <a:masterClrMapping/>
  </p:clrMapOvr>
  <p:transition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>
            <a:hlinkClick r:id="rId4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6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3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573463536"/>
      </p:ext>
    </p:extLst>
  </p:cSld>
  <p:clrMapOvr>
    <a:masterClrMapping/>
  </p:clrMapOvr>
  <p:transition>
    <p:split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35E02-048D-4FB0-97B5-86D94F9593D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67350"/>
      </p:ext>
    </p:extLst>
  </p:cSld>
  <p:clrMapOvr>
    <a:masterClrMapping/>
  </p:clrMapOvr>
  <p:transition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39406-C5F3-4EB4-B8B4-0BD4AE21345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130721"/>
      </p:ext>
    </p:extLst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5A8847-D326-4759-8CF0-E8B3579B460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108853"/>
      </p:ext>
    </p:extLst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8A5817-FF4F-430B-912B-9AEE088CC7D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487411"/>
      </p:ext>
    </p:extLst>
  </p:cSld>
  <p:clrMapOvr>
    <a:masterClrMapping/>
  </p:clrMapOvr>
  <p:transition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82CA21-127E-4FCB-811D-40E07CF783F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789288"/>
      </p:ext>
    </p:extLst>
  </p:cSld>
  <p:clrMapOvr>
    <a:masterClrMapping/>
  </p:clrMapOvr>
  <p:transition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5899B-D0A5-40AE-A65D-8FA90767AB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858255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68DA2-9A77-4067-9F60-04440A1704D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936955"/>
      </p:ext>
    </p:extLst>
  </p:cSld>
  <p:clrMapOvr>
    <a:masterClrMapping/>
  </p:clrMapOvr>
  <p:transition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575B6-2A60-49F0-82CD-B6A58F4F66F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346081"/>
      </p:ext>
    </p:extLst>
  </p:cSld>
  <p:clrMapOvr>
    <a:masterClrMapping/>
  </p:clrMapOvr>
  <p:transition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0DA0D-12B2-467A-9DBF-A77753CA785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96280"/>
      </p:ext>
    </p:extLst>
  </p:cSld>
  <p:clrMapOvr>
    <a:masterClrMapping/>
  </p:clrMapOvr>
  <p:transition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73DF9E-80A9-4F44-B479-C6E6E2B83E4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670708"/>
      </p:ext>
    </p:extLst>
  </p:cSld>
  <p:clrMapOvr>
    <a:masterClrMapping/>
  </p:clrMapOvr>
  <p:transition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4C89EA-4813-4B64-AFC2-085DDB642EB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853544"/>
      </p:ext>
    </p:extLst>
  </p:cSld>
  <p:clrMapOvr>
    <a:masterClrMapping/>
  </p:clrMapOvr>
  <p:transition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313" y="77788"/>
            <a:ext cx="8207375" cy="90328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468313" y="1557338"/>
            <a:ext cx="8207375" cy="4527550"/>
          </a:xfrm>
        </p:spPr>
        <p:txBody>
          <a:bodyPr/>
          <a:lstStyle/>
          <a:p>
            <a:pPr lvl="0"/>
            <a:endParaRPr lang="ru-RU" noProof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185F46-BAE3-430B-8949-AD80879DCA7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117916"/>
      </p:ext>
    </p:extLst>
  </p:cSld>
  <p:clrMapOvr>
    <a:masterClrMapping/>
  </p:clrMapOvr>
  <p:transition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hlinkClick r:id="rId3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5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6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7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8" name="navigation8" descr="ujkm,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80762073"/>
      </p:ext>
    </p:extLst>
  </p:cSld>
  <p:clrMapOvr>
    <a:masterClrMapping/>
  </p:clrMapOvr>
  <p:transition>
    <p:split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EBE8A-6E3D-4068-967E-4416629E833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267898"/>
      </p:ext>
    </p:extLst>
  </p:cSld>
  <p:clrMapOvr>
    <a:masterClrMapping/>
  </p:clrMapOvr>
  <p:transition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F44CFA-862F-471F-9C02-D430DE8C7DF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013203"/>
      </p:ext>
    </p:extLst>
  </p:cSld>
  <p:clrMapOvr>
    <a:masterClrMapping/>
  </p:clrMapOvr>
  <p:transition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37178-A571-4AE3-B940-08C7C422C92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1050841"/>
      </p:ext>
    </p:extLst>
  </p:cSld>
  <p:clrMapOvr>
    <a:masterClrMapping/>
  </p:clrMapOvr>
  <p:transition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28F4F6-92C2-4AD3-B39F-571A1373B04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845434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177F65-2B4E-449E-B31E-F7EE90327B9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660462"/>
      </p:ext>
    </p:extLst>
  </p:cSld>
  <p:clrMapOvr>
    <a:masterClrMapping/>
  </p:clrMapOvr>
  <p:transition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0021B2-7DA2-4C11-8B3E-6E4CB3F6EA8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775506"/>
      </p:ext>
    </p:extLst>
  </p:cSld>
  <p:clrMapOvr>
    <a:masterClrMapping/>
  </p:clrMapOvr>
  <p:transition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B3BB77-EC09-4634-AFC6-701A8ACF961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7489259"/>
      </p:ext>
    </p:extLst>
  </p:cSld>
  <p:clrMapOvr>
    <a:masterClrMapping/>
  </p:clrMapOvr>
  <p:transition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BB3B11-863E-4437-99CE-1D1E93E6844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391977"/>
      </p:ext>
    </p:extLst>
  </p:cSld>
  <p:clrMapOvr>
    <a:masterClrMapping/>
  </p:clrMapOvr>
  <p:transition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A20B07-7E67-4B56-85CF-1D8820C461F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196576"/>
      </p:ext>
    </p:extLst>
  </p:cSld>
  <p:clrMapOvr>
    <a:masterClrMapping/>
  </p:clrMapOvr>
  <p:transition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306FFB-40EE-412C-89B0-16A1C739A47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9775430"/>
      </p:ext>
    </p:extLst>
  </p:cSld>
  <p:clrMapOvr>
    <a:masterClrMapping/>
  </p:clrMapOvr>
  <p:transition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9C4A0D-9C68-48E5-93F3-1DCCAB0B14C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611968"/>
      </p:ext>
    </p:extLst>
  </p:cSld>
  <p:clrMapOvr>
    <a:masterClrMapping/>
  </p:clrMapOvr>
  <p:transition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>
            <a:hlinkClick r:id="rId4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6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8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742981112"/>
      </p:ext>
    </p:extLst>
  </p:cSld>
  <p:clrMapOvr>
    <a:masterClrMapping/>
  </p:clrMapOvr>
  <p:transition>
    <p:split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57C595-37E4-40D4-BFF0-9CB14F68C40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239458"/>
      </p:ext>
    </p:extLst>
  </p:cSld>
  <p:clrMapOvr>
    <a:masterClrMapping/>
  </p:clrMapOvr>
  <p:transition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22B390-5C1C-4B1A-842E-4ADF4CBCC24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7567002"/>
      </p:ext>
    </p:extLst>
  </p:cSld>
  <p:clrMapOvr>
    <a:masterClrMapping/>
  </p:clrMapOvr>
  <p:transition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7E2B1B-2881-4AB2-AEDC-84B240FDBEB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607836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1B2222-1DF1-43F1-BC93-6050555E301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461081"/>
      </p:ext>
    </p:extLst>
  </p:cSld>
  <p:clrMapOvr>
    <a:masterClrMapping/>
  </p:clrMapOvr>
  <p:transition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A389A9-8D73-4413-B464-D75799EBE57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486124"/>
      </p:ext>
    </p:extLst>
  </p:cSld>
  <p:clrMapOvr>
    <a:masterClrMapping/>
  </p:clrMapOvr>
  <p:transition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FEA90E-6DD4-4C34-A7E9-CEC64D3691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282040"/>
      </p:ext>
    </p:extLst>
  </p:cSld>
  <p:clrMapOvr>
    <a:masterClrMapping/>
  </p:clrMapOvr>
  <p:transition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B95B82-FDC6-4ADB-A95F-0EC2A163B29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6748088"/>
      </p:ext>
    </p:extLst>
  </p:cSld>
  <p:clrMapOvr>
    <a:masterClrMapping/>
  </p:clrMapOvr>
  <p:transition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7B17E-9372-4D53-98D1-F8249ED2417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62728"/>
      </p:ext>
    </p:extLst>
  </p:cSld>
  <p:clrMapOvr>
    <a:masterClrMapping/>
  </p:clrMapOvr>
  <p:transition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0F450-3566-4A6A-BE28-84DB98EBB61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484429"/>
      </p:ext>
    </p:extLst>
  </p:cSld>
  <p:clrMapOvr>
    <a:masterClrMapping/>
  </p:clrMapOvr>
  <p:transition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BAB233-55D3-4F97-A4B5-30C9BE1C905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53198"/>
      </p:ext>
    </p:extLst>
  </p:cSld>
  <p:clrMapOvr>
    <a:masterClrMapping/>
  </p:clrMapOvr>
  <p:transition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7070B-94C9-4553-A93D-B9CF743C066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166746"/>
      </p:ext>
    </p:extLst>
  </p:cSld>
  <p:clrMapOvr>
    <a:masterClrMapping/>
  </p:clrMapOvr>
  <p:transition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313" y="77788"/>
            <a:ext cx="8207375" cy="90328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468313" y="1557338"/>
            <a:ext cx="8207375" cy="4527550"/>
          </a:xfrm>
        </p:spPr>
        <p:txBody>
          <a:bodyPr/>
          <a:lstStyle/>
          <a:p>
            <a:pPr lvl="0"/>
            <a:endParaRPr lang="ru-RU" noProof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BA1537-0DAB-4BFF-B1EA-AAEB5C9A1F2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60224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47AE58-3CFD-4F30-8F6D-5FBDAB3BA25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611405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D0C19F-619F-4857-8E97-B1368CF6632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264715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8E2411-6542-4AF5-996F-191F0D944D0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5990523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756B80-433E-4E26-84D9-394B013414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261420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rosatom.ru/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6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hyperlink" Target="http://www.rosatom.ru/" TargetMode="Externa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hyperlink" Target="http://www.rosatom.ru/" TargetMode="Externa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hyperlink" Target="http://www.rosatom.ru/" TargetMode="Externa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47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hyperlink" Target="http://www.rosatom.ru/" TargetMode="Externa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F0D56061-CA47-4A8B-95AF-0A281EC1EBB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29" name="Text Box 5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  <a:cs typeface="+mn-cs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  <a:cs typeface="+mn-cs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5AA19D3C-11E2-455B-B6F5-118773C694A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2053" name="Text Box 5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8" r:id="rId1"/>
    <p:sldLayoutId id="2147484185" r:id="rId2"/>
    <p:sldLayoutId id="2147484186" r:id="rId3"/>
    <p:sldLayoutId id="2147484187" r:id="rId4"/>
    <p:sldLayoutId id="2147484188" r:id="rId5"/>
    <p:sldLayoutId id="2147484189" r:id="rId6"/>
    <p:sldLayoutId id="2147484190" r:id="rId7"/>
    <p:sldLayoutId id="2147484191" r:id="rId8"/>
    <p:sldLayoutId id="2147484192" r:id="rId9"/>
    <p:sldLayoutId id="2147484193" r:id="rId10"/>
    <p:sldLayoutId id="2147484194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CE0D65D-E939-4005-B409-E89A799B426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3077" name="Text Box 5">
            <a:hlinkClick r:id="rId15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3078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rgbClr val="C1DCF1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3079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3080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chemeClr val="hlink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9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  <p:sldLayoutId id="2147484205" r:id="rId12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6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7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7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4099" name="Text Box 3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11AD6E42-A588-4C17-8DE8-DEB592C6F9F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4102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chemeClr val="hlink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103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4104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0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  <a:cs typeface="+mn-cs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  <a:cs typeface="+mn-cs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9EB8CE2C-C7E4-400F-8BB9-3FEBA14DE2E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5125" name="Text Box 5">
            <a:hlinkClick r:id="rId15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5126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rgbClr val="C1DCF1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5127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chemeClr val="hlink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128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1" r:id="rId1"/>
    <p:sldLayoutId id="2147484216" r:id="rId2"/>
    <p:sldLayoutId id="2147484217" r:id="rId3"/>
    <p:sldLayoutId id="2147484218" r:id="rId4"/>
    <p:sldLayoutId id="2147484219" r:id="rId5"/>
    <p:sldLayoutId id="2147484220" r:id="rId6"/>
    <p:sldLayoutId id="2147484221" r:id="rId7"/>
    <p:sldLayoutId id="2147484222" r:id="rId8"/>
    <p:sldLayoutId id="2147484223" r:id="rId9"/>
    <p:sldLayoutId id="2147484224" r:id="rId10"/>
    <p:sldLayoutId id="2147484225" r:id="rId11"/>
    <p:sldLayoutId id="2147484226" r:id="rId12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6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7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7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a--sw3tSuYwFh9d4syvsTVb" hidden="1"/>
          <p:cNvSpPr>
            <a:spLocks noChangeArrowheads="1"/>
          </p:cNvSpPr>
          <p:nvPr/>
        </p:nvSpPr>
        <p:spPr bwMode="auto">
          <a:xfrm>
            <a:off x="63500" y="6731000"/>
            <a:ext cx="63500" cy="63500"/>
          </a:xfrm>
          <a:prstGeom prst="ellipse">
            <a:avLst/>
          </a:prstGeom>
          <a:solidFill>
            <a:srgbClr val="FF0000"/>
          </a:solidFill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57046" y="2420888"/>
            <a:ext cx="7866062" cy="20398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3600" dirty="0"/>
              <a:t>Эволюция </a:t>
            </a:r>
            <a:r>
              <a:rPr lang="ru-RU" sz="3600" dirty="0" smtClean="0"/>
              <a:t>близко,</a:t>
            </a:r>
            <a:r>
              <a:rPr lang="ru-RU" sz="3600" dirty="0"/>
              <a:t/>
            </a:r>
            <a:br>
              <a:rPr lang="ru-RU" sz="3600" dirty="0"/>
            </a:br>
            <a:r>
              <a:rPr lang="ru-RU" sz="3600" dirty="0" smtClean="0"/>
              <a:t>или </a:t>
            </a:r>
            <a:r>
              <a:rPr lang="ru-RU" sz="3600" dirty="0"/>
              <a:t>к</a:t>
            </a:r>
            <a:r>
              <a:rPr lang="ru-RU" sz="3600" dirty="0"/>
              <a:t>ак </a:t>
            </a:r>
            <a:r>
              <a:rPr lang="ru-RU" sz="3600" dirty="0"/>
              <a:t>Чарльз Дарвин </a:t>
            </a:r>
            <a:r>
              <a:rPr lang="ru-RU" sz="3600" dirty="0"/>
              <a:t>поможет</a:t>
            </a:r>
            <a:br>
              <a:rPr lang="ru-RU" sz="3600" dirty="0"/>
            </a:br>
            <a:r>
              <a:rPr lang="ru-RU" sz="3600" dirty="0"/>
              <a:t>сделать жизнь в городах лучше</a:t>
            </a:r>
            <a:r>
              <a:rPr lang="ru-RU" sz="3600" dirty="0"/>
              <a:t/>
            </a:r>
            <a:br>
              <a:rPr lang="ru-RU" sz="3600" dirty="0"/>
            </a:br>
            <a:endParaRPr lang="ru-RU" sz="36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67544" y="1340768"/>
            <a:ext cx="1368152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Picture 2" descr="C:\Users\Евросетушка\Downloads\origin_1554306970_CP01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5364087" cy="157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2195736" y="1549624"/>
            <a:ext cx="6948264" cy="197792"/>
          </a:xfrm>
          <a:prstGeom prst="rect">
            <a:avLst/>
          </a:prstGeom>
          <a:gradFill flip="none" rotWithShape="1">
            <a:gsLst>
              <a:gs pos="0">
                <a:srgbClr val="A22E9A"/>
              </a:gs>
              <a:gs pos="46000">
                <a:srgbClr val="FB177E"/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39552" y="5517232"/>
            <a:ext cx="3096344" cy="1008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chemeClr val="tx1"/>
                </a:solidFill>
              </a:rPr>
              <a:t>СИТИЛИКС</a:t>
            </a:r>
            <a:endParaRPr lang="ru-RU" sz="1600" b="1" dirty="0" smtClean="0">
              <a:solidFill>
                <a:schemeClr val="tx1"/>
              </a:solidFill>
            </a:endParaRPr>
          </a:p>
          <a:p>
            <a:r>
              <a:rPr lang="ru-RU" sz="1600" b="1" dirty="0" smtClean="0">
                <a:solidFill>
                  <a:schemeClr val="bg2"/>
                </a:solidFill>
              </a:rPr>
              <a:t>НИЖНИЙ </a:t>
            </a:r>
            <a:r>
              <a:rPr lang="ru-RU" sz="1600" b="1" dirty="0">
                <a:solidFill>
                  <a:schemeClr val="bg2"/>
                </a:solidFill>
              </a:rPr>
              <a:t>НОВГОРОД</a:t>
            </a:r>
          </a:p>
          <a:p>
            <a:r>
              <a:rPr lang="ru-RU" sz="1600" b="1" dirty="0">
                <a:solidFill>
                  <a:schemeClr val="bg2"/>
                </a:solidFill>
              </a:rPr>
              <a:t>20-21.07.2019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131840" y="4365104"/>
            <a:ext cx="6012160" cy="249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Развитие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10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ru-RU" dirty="0" smtClean="0"/>
              <a:t>Сервис курьерам/экспедиторам для оптимизации своего рабочего дня и маршрута передвижения среди нескольких точек с учетом загруженности и доступности общественного транспорта</a:t>
            </a:r>
          </a:p>
          <a:p>
            <a:r>
              <a:rPr lang="ru-RU" dirty="0" smtClean="0"/>
              <a:t>Загруженность транспорта (оперативная и историческая)</a:t>
            </a:r>
          </a:p>
          <a:p>
            <a:r>
              <a:rPr lang="ru-RU" dirty="0" smtClean="0"/>
              <a:t>Определение конкретного времени прибытия на необходимую остановку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1945893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11</a:t>
            </a:fld>
            <a:endParaRPr lang="ru-RU"/>
          </a:p>
        </p:txBody>
      </p:sp>
      <p:pic>
        <p:nvPicPr>
          <p:cNvPr id="107522" name="Picture 2" descr="C:\Users\Евросетушка\Desktop\}{AKATOH\ency037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148" y="1911622"/>
            <a:ext cx="2858183" cy="421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39552" y="1700808"/>
            <a:ext cx="5400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 smtClean="0">
                <a:latin typeface="Gabriola" pitchFamily="82" charset="0"/>
              </a:rPr>
              <a:t>«Выживает </a:t>
            </a:r>
            <a:r>
              <a:rPr lang="ru-RU" sz="4000" b="1" dirty="0">
                <a:latin typeface="Gabriola" pitchFamily="82" charset="0"/>
              </a:rPr>
              <a:t>не самый сильный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и</a:t>
            </a:r>
            <a:r>
              <a:rPr lang="ru-RU" sz="4000" b="1" dirty="0">
                <a:latin typeface="Gabriola" pitchFamily="82" charset="0"/>
              </a:rPr>
              <a:t> не самый умный</a:t>
            </a:r>
            <a:r>
              <a:rPr lang="ru-RU" sz="4000" b="1" dirty="0" smtClean="0">
                <a:latin typeface="Gabriola" pitchFamily="82" charset="0"/>
              </a:rPr>
              <a:t>, </a:t>
            </a:r>
          </a:p>
          <a:p>
            <a:r>
              <a:rPr lang="ru-RU" sz="4000" b="1" dirty="0" smtClean="0">
                <a:latin typeface="Gabriola" pitchFamily="82" charset="0"/>
              </a:rPr>
              <a:t>а</a:t>
            </a:r>
            <a:r>
              <a:rPr lang="ru-RU" sz="4000" b="1" dirty="0">
                <a:latin typeface="Gabriola" pitchFamily="82" charset="0"/>
              </a:rPr>
              <a:t> тот,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кто</a:t>
            </a:r>
            <a:r>
              <a:rPr lang="ru-RU" sz="4000" b="1" dirty="0">
                <a:latin typeface="Gabriola" pitchFamily="82" charset="0"/>
              </a:rPr>
              <a:t> лучше всех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приспосабливается </a:t>
            </a:r>
            <a:r>
              <a:rPr lang="ru-RU" sz="4000" b="1" dirty="0">
                <a:latin typeface="Gabriola" pitchFamily="82" charset="0"/>
              </a:rPr>
              <a:t>к изменениям</a:t>
            </a:r>
            <a:r>
              <a:rPr lang="ru-RU" sz="4000" b="1" dirty="0" smtClean="0">
                <a:latin typeface="Gabriola" pitchFamily="82" charset="0"/>
              </a:rPr>
              <a:t>.»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661131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ru-RU" dirty="0" smtClean="0"/>
          </a:p>
        </p:txBody>
      </p:sp>
      <p:sp>
        <p:nvSpPr>
          <p:cNvPr id="16387" name="Содержимое 2"/>
          <p:cNvSpPr>
            <a:spLocks noGrp="1"/>
          </p:cNvSpPr>
          <p:nvPr>
            <p:ph idx="1"/>
          </p:nvPr>
        </p:nvSpPr>
        <p:spPr>
          <a:xfrm>
            <a:off x="571500" y="2857500"/>
            <a:ext cx="8207375" cy="871538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ru-RU" sz="4800" b="1" dirty="0" smtClean="0">
                <a:solidFill>
                  <a:srgbClr val="0070C0"/>
                </a:solidFill>
              </a:rPr>
              <a:t>Благодарю за внимание</a:t>
            </a:r>
            <a:endParaRPr lang="ru-RU" sz="4800" dirty="0" smtClean="0"/>
          </a:p>
        </p:txBody>
      </p:sp>
      <p:sp>
        <p:nvSpPr>
          <p:cNvPr id="16388" name="Номер слайда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4E078EF6-B3A0-4C7B-8ED5-F391FB00125C}" type="slidenum">
              <a:rPr lang="ru-RU" smtClean="0">
                <a:solidFill>
                  <a:schemeClr val="hlink"/>
                </a:solidFill>
              </a:rPr>
              <a:pPr eaLnBrk="1" hangingPunct="1"/>
              <a:t>12</a:t>
            </a:fld>
            <a:endParaRPr lang="ru-RU" smtClean="0">
              <a:solidFill>
                <a:schemeClr val="hlink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633510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Команда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2</a:t>
            </a:fld>
            <a:endParaRPr lang="ru-RU"/>
          </a:p>
        </p:txBody>
      </p:sp>
      <p:pic>
        <p:nvPicPr>
          <p:cNvPr id="103426" name="Picture 2" descr="C:\Users\Евросетушка\Desktop\}{AKATOH\photo_2019-07-21_12-13-5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412776"/>
            <a:ext cx="7519392" cy="375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27" name="Picture 3" descr="C:\Users\Евросетушка\Desktop\}{AKATOH\QR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202410"/>
            <a:ext cx="2195736" cy="219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907704" y="5723022"/>
            <a:ext cx="51480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https://github.com/jubbon/hackathon-nn-2019</a:t>
            </a:r>
            <a:endParaRPr lang="ru-RU" dirty="0"/>
          </a:p>
        </p:txBody>
      </p:sp>
      <p:pic>
        <p:nvPicPr>
          <p:cNvPr id="103428" name="Picture 4" descr="C:\Users\Евросетушка\Desktop\}{AKATOH\github_PNG4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275" y="554768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25267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Проблемы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3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Группа 5"/>
          <p:cNvGrpSpPr/>
          <p:nvPr/>
        </p:nvGrpSpPr>
        <p:grpSpPr>
          <a:xfrm>
            <a:off x="986367" y="1484784"/>
            <a:ext cx="7171266" cy="2160000"/>
            <a:chOff x="1248729" y="1484784"/>
            <a:chExt cx="7171266" cy="2160000"/>
          </a:xfrm>
        </p:grpSpPr>
        <p:pic>
          <p:nvPicPr>
            <p:cNvPr id="111620" name="Picture 4" descr="C:\Users\Евросетушка\Desktop\}{AKATOH\photo_2019-07-21_15-32-5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8729" y="1484784"/>
              <a:ext cx="3234517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618" name="Picture 2" descr="C:\Users\Евросетушка\Desktop\}{AKATOH\photo_2019-07-21_15-32-32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4048" y="1484784"/>
              <a:ext cx="3415947" cy="216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1619" name="Picture 3" descr="C:\Users\Евросетушка\Desktop\}{AKATOH\photo_2019-07-21_15-32-3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465" y="4077072"/>
            <a:ext cx="324507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75560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2" name="Picture 4" descr="C:\Users\Евросетушка\Desktop\}{AKATOH\527ac7a626ac4-image_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636912"/>
            <a:ext cx="5046513" cy="3566112"/>
          </a:xfrm>
          <a:prstGeom prst="rect">
            <a:avLst/>
          </a:prstGeom>
          <a:noFill/>
          <a:effectLst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Эволюция транспорта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4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</a:t>
            </a:r>
            <a:r>
              <a:rPr lang="ru-RU" dirty="0" smtClean="0"/>
              <a:t>потребностей населения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Анализ перемещений населения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sz="2600" dirty="0" smtClean="0">
                <a:effectLst/>
              </a:rPr>
              <a:t>Совмещение паттернов перемещения с существующей транспортной системой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Вычисление количественных характеристик</a:t>
            </a:r>
            <a:endParaRPr lang="ru-RU" sz="2600" dirty="0" smtClean="0">
              <a:effectLst/>
            </a:endParaRP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Выявление критических мест</a:t>
            </a:r>
            <a:endParaRPr lang="ru-RU" sz="2600" dirty="0" smtClean="0">
              <a:effectLst/>
            </a:endParaRP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Оптимизация (мутация) маршрутов (расписаний)</a:t>
            </a:r>
            <a:endParaRPr lang="ru-RU" sz="2600" dirty="0" smtClean="0">
              <a:effectLst/>
            </a:endParaRPr>
          </a:p>
          <a:p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69452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Цифровой двойник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5</a:t>
            </a:fld>
            <a:endParaRPr lang="ru-RU"/>
          </a:p>
        </p:txBody>
      </p:sp>
      <p:pic>
        <p:nvPicPr>
          <p:cNvPr id="110594" name="Picture 2" descr="C:\Users\Евросетушка\Desktop\}{AKATOH\2019-07-05-s20_digital_twin_virtual_electric_grid_utilidata_energy_monitoring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1471672"/>
            <a:ext cx="8171631" cy="476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749731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Исходные данные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6</a:t>
            </a:fld>
            <a:endParaRPr lang="ru-RU"/>
          </a:p>
        </p:txBody>
      </p:sp>
      <p:pic>
        <p:nvPicPr>
          <p:cNvPr id="108546" name="Picture 2" descr="C:\Users\Евросетушка\Desktop\}{AKATOH\logo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0" t="10666" r="83300" b="8193"/>
          <a:stretch/>
        </p:blipFill>
        <p:spPr bwMode="auto">
          <a:xfrm>
            <a:off x="6588224" y="1912707"/>
            <a:ext cx="1490232" cy="14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7" name="Picture 3" descr="C:\Users\Евросетушка\Desktop\}{AKATOH\10-osobennostej-jandeks-kart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56" t="13701" r="31343" b="18560"/>
          <a:stretch/>
        </p:blipFill>
        <p:spPr bwMode="auto">
          <a:xfrm>
            <a:off x="4283968" y="1916832"/>
            <a:ext cx="151519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8" name="Picture 4" descr="C:\Users\Евросетушка\Desktop\}{AKATOH\1_g0ZyHbwFew6uwLfQixvaR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05" y="4136006"/>
            <a:ext cx="36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9" name="Picture 5" descr="C:\Users\Евросетушка\Desktop\}{AKATOH\gis_z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0" r="14830"/>
          <a:stretch/>
        </p:blipFill>
        <p:spPr bwMode="auto">
          <a:xfrm>
            <a:off x="1115616" y="1826976"/>
            <a:ext cx="2391579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8550" name="Picture 6" descr="C:\Users\Евросетушка\Desktop\}{AKATOH\openstreetmap-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4327027"/>
            <a:ext cx="432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25541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Матрица потребностей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7</a:t>
            </a:fld>
            <a:endParaRPr lang="ru-RU"/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" t="25000" r="70611" b="55682"/>
          <a:stretch/>
        </p:blipFill>
        <p:spPr bwMode="auto">
          <a:xfrm>
            <a:off x="323529" y="4941168"/>
            <a:ext cx="3878921" cy="1485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737096760"/>
              </p:ext>
            </p:extLst>
          </p:nvPr>
        </p:nvGraphicFramePr>
        <p:xfrm>
          <a:off x="467544" y="1340768"/>
          <a:ext cx="8352928" cy="4912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Прямоугольник 5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456526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Модель суточной миграции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8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5474" name="Picture 2" descr="C:\Users\Евросетушка\Desktop\}{AKATOH\chrome-capture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8208912" cy="467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рямоугольник 7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024461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Модель суточной миграции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9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6501" name="Picture 5" descr="C:\Users\Евросетушка\Desktop\}{AKATOH\chrome-capture (1)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1" y="1628800"/>
            <a:ext cx="8816021" cy="419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003519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-default">
  <a:themeElements>
    <a:clrScheme name="a-default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-content">
  <a:themeElements>
    <a:clrScheme name="a-content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conte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-section33">
  <a:themeElements>
    <a:clrScheme name="a-section33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a-section31">
  <a:themeElements>
    <a:clrScheme name="a-section31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1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a-section32">
  <a:themeElements>
    <a:clrScheme name="a-section32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2516</TotalTime>
  <Words>107</Words>
  <Application>Microsoft Office PowerPoint</Application>
  <PresentationFormat>Экран (4:3)</PresentationFormat>
  <Paragraphs>42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12</vt:i4>
      </vt:variant>
    </vt:vector>
  </HeadingPairs>
  <TitlesOfParts>
    <vt:vector size="22" baseType="lpstr">
      <vt:lpstr>Arial</vt:lpstr>
      <vt:lpstr>Times New Roman</vt:lpstr>
      <vt:lpstr>Wingdings</vt:lpstr>
      <vt:lpstr>Batang</vt:lpstr>
      <vt:lpstr>MS PGothic</vt:lpstr>
      <vt:lpstr>a-default</vt:lpstr>
      <vt:lpstr>a-content</vt:lpstr>
      <vt:lpstr>a-section33</vt:lpstr>
      <vt:lpstr>a-section31</vt:lpstr>
      <vt:lpstr>a-section32</vt:lpstr>
      <vt:lpstr>Эволюция близко, или как Чарльз Дарвин поможет сделать жизнь в городах лучше </vt:lpstr>
      <vt:lpstr>Команда</vt:lpstr>
      <vt:lpstr>Проблемы</vt:lpstr>
      <vt:lpstr>Эволюция транспорта</vt:lpstr>
      <vt:lpstr>Цифровой двойник</vt:lpstr>
      <vt:lpstr>Исходные данные</vt:lpstr>
      <vt:lpstr>Матрица потребностей</vt:lpstr>
      <vt:lpstr>Модель суточной миграции</vt:lpstr>
      <vt:lpstr>Модель суточной миграции</vt:lpstr>
      <vt:lpstr>Развитие</vt:lpstr>
      <vt:lpstr>Заключение</vt:lpstr>
      <vt:lpstr>Презентация PowerPoint</vt:lpstr>
    </vt:vector>
  </TitlesOfParts>
  <Company>ГК Росатома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 с отраслевым кадровым резервом (целевая модель, результаты пилотного проекта в 2009 и текущие задачи в 2010 году)</dc:title>
  <dc:creator>Пользователь</dc:creator>
  <cp:lastModifiedBy>Лешка</cp:lastModifiedBy>
  <cp:revision>340</cp:revision>
  <dcterms:created xsi:type="dcterms:W3CDTF">2010-05-26T05:50:10Z</dcterms:created>
  <dcterms:modified xsi:type="dcterms:W3CDTF">2019-07-21T12:51:52Z</dcterms:modified>
</cp:coreProperties>
</file>

<file path=docProps/thumbnail.jpeg>
</file>